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68" r:id="rId15"/>
    <p:sldId id="269" r:id="rId16"/>
    <p:sldId id="272" r:id="rId17"/>
    <p:sldId id="270" r:id="rId18"/>
    <p:sldId id="274" r:id="rId19"/>
    <p:sldId id="273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63" autoAdjust="0"/>
    <p:restoredTop sz="94660"/>
  </p:normalViewPr>
  <p:slideViewPr>
    <p:cSldViewPr snapToGrid="0">
      <p:cViewPr varScale="1">
        <p:scale>
          <a:sx n="85" d="100"/>
          <a:sy n="85" d="100"/>
        </p:scale>
        <p:origin x="6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E98A1-8EFD-469F-A684-C5324BB62D41}" type="datetimeFigureOut">
              <a:rPr lang="zh-TW" altLang="en-US" smtClean="0"/>
              <a:t>2023/5/18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629B99F-19C6-4C8C-9209-7E6B27AA00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383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E98A1-8EFD-469F-A684-C5324BB62D41}" type="datetimeFigureOut">
              <a:rPr lang="zh-TW" altLang="en-US" smtClean="0"/>
              <a:t>2023/5/18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629B99F-19C6-4C8C-9209-7E6B27AA005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7173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E98A1-8EFD-469F-A684-C5324BB62D41}" type="datetimeFigureOut">
              <a:rPr lang="zh-TW" altLang="en-US" smtClean="0"/>
              <a:t>2023/5/18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29B99F-19C6-4C8C-9209-7E6B27AA00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0445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E98A1-8EFD-469F-A684-C5324BB62D41}" type="datetimeFigureOut">
              <a:rPr lang="zh-TW" altLang="en-US" smtClean="0"/>
              <a:t>2023/5/18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29B99F-19C6-4C8C-9209-7E6B27AA005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95521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E98A1-8EFD-469F-A684-C5324BB62D41}" type="datetimeFigureOut">
              <a:rPr lang="zh-TW" altLang="en-US" smtClean="0"/>
              <a:t>2023/5/18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29B99F-19C6-4C8C-9209-7E6B27AA00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41199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E98A1-8EFD-469F-A684-C5324BB62D41}" type="datetimeFigureOut">
              <a:rPr lang="zh-TW" altLang="en-US" smtClean="0"/>
              <a:t>2023/5/18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B99F-19C6-4C8C-9209-7E6B27AA00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44782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E98A1-8EFD-469F-A684-C5324BB62D41}" type="datetimeFigureOut">
              <a:rPr lang="zh-TW" altLang="en-US" smtClean="0"/>
              <a:t>2023/5/18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B99F-19C6-4C8C-9209-7E6B27AA00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7084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E98A1-8EFD-469F-A684-C5324BB62D41}" type="datetimeFigureOut">
              <a:rPr lang="zh-TW" altLang="en-US" smtClean="0"/>
              <a:t>2023/5/18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B99F-19C6-4C8C-9209-7E6B27AA00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2274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E98A1-8EFD-469F-A684-C5324BB62D41}" type="datetimeFigureOut">
              <a:rPr lang="zh-TW" altLang="en-US" smtClean="0"/>
              <a:t>2023/5/18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629B99F-19C6-4C8C-9209-7E6B27AA00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1993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E98A1-8EFD-469F-A684-C5324BB62D41}" type="datetimeFigureOut">
              <a:rPr lang="zh-TW" altLang="en-US" smtClean="0"/>
              <a:t>2023/5/18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629B99F-19C6-4C8C-9209-7E6B27AA00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6147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E98A1-8EFD-469F-A684-C5324BB62D41}" type="datetimeFigureOut">
              <a:rPr lang="zh-TW" altLang="en-US" smtClean="0"/>
              <a:t>2023/5/18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629B99F-19C6-4C8C-9209-7E6B27AA00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740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E98A1-8EFD-469F-A684-C5324BB62D41}" type="datetimeFigureOut">
              <a:rPr lang="zh-TW" altLang="en-US" smtClean="0"/>
              <a:t>2023/5/18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B99F-19C6-4C8C-9209-7E6B27AA00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2816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E98A1-8EFD-469F-A684-C5324BB62D41}" type="datetimeFigureOut">
              <a:rPr lang="zh-TW" altLang="en-US" smtClean="0"/>
              <a:t>2023/5/18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B99F-19C6-4C8C-9209-7E6B27AA00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2335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E98A1-8EFD-469F-A684-C5324BB62D41}" type="datetimeFigureOut">
              <a:rPr lang="zh-TW" altLang="en-US" smtClean="0"/>
              <a:t>2023/5/18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B99F-19C6-4C8C-9209-7E6B27AA00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207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E98A1-8EFD-469F-A684-C5324BB62D41}" type="datetimeFigureOut">
              <a:rPr lang="zh-TW" altLang="en-US" smtClean="0"/>
              <a:t>2023/5/18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29B99F-19C6-4C8C-9209-7E6B27AA00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4977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E98A1-8EFD-469F-A684-C5324BB62D41}" type="datetimeFigureOut">
              <a:rPr lang="zh-TW" altLang="en-US" smtClean="0"/>
              <a:t>2023/5/18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629B99F-19C6-4C8C-9209-7E6B27AA00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4020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6DA5F268-139C-4851-95F2-665D35875F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4318" y="1122362"/>
            <a:ext cx="10692882" cy="2908461"/>
          </a:xfrm>
        </p:spPr>
        <p:txBody>
          <a:bodyPr>
            <a:normAutofit/>
          </a:bodyPr>
          <a:lstStyle/>
          <a:p>
            <a:pPr algn="ctr"/>
            <a:r>
              <a:rPr lang="zh-TW" altLang="en-US" sz="80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國中教育會考試場規則</a:t>
            </a:r>
          </a:p>
        </p:txBody>
      </p:sp>
    </p:spTree>
    <p:extLst>
      <p:ext uri="{BB962C8B-B14F-4D97-AF65-F5344CB8AC3E}">
        <p14:creationId xmlns:p14="http://schemas.microsoft.com/office/powerpoint/2010/main" val="388312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B54771F-F36E-4238-9A6E-470EF8426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544010"/>
            <a:ext cx="10933253" cy="603041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zh-TW" altLang="en-US" sz="41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（二）考試說明時段內之規範 </a:t>
            </a:r>
          </a:p>
          <a:p>
            <a:pPr marL="0" indent="0">
              <a:buNone/>
            </a:pPr>
            <a:r>
              <a:rPr lang="en-US" altLang="zh-TW" sz="41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1.</a:t>
            </a:r>
            <a:r>
              <a:rPr lang="zh-TW" altLang="en-US" sz="4100" dirty="0">
                <a:solidFill>
                  <a:srgbClr val="0070C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考試說明開始後，考生即不准離場。 </a:t>
            </a:r>
          </a:p>
          <a:p>
            <a:pPr marL="0" indent="0">
              <a:buNone/>
            </a:pPr>
            <a:r>
              <a:rPr lang="en-US" altLang="zh-TW" sz="41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2.</a:t>
            </a:r>
            <a:r>
              <a:rPr lang="zh-TW" altLang="en-US" sz="41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考試說明時段內，</a:t>
            </a:r>
            <a:r>
              <a:rPr lang="zh-TW" altLang="en-US" sz="4100" dirty="0">
                <a:solidFill>
                  <a:srgbClr val="FF000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考生不得提前翻開試題本，亦不得提前書寫、畫記、作答</a:t>
            </a:r>
            <a:r>
              <a:rPr lang="zh-TW" altLang="en-US" sz="41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。 </a:t>
            </a:r>
            <a:endParaRPr lang="en-US" altLang="zh-TW" sz="4100" dirty="0">
              <a:latin typeface="華康新特圓體(P)" panose="020F0900000000000000" pitchFamily="34" charset="-120"/>
              <a:ea typeface="華康新特圓體(P)" panose="020F0900000000000000" pitchFamily="34" charset="-120"/>
            </a:endParaRPr>
          </a:p>
          <a:p>
            <a:pPr marL="0" indent="0">
              <a:buNone/>
            </a:pPr>
            <a:r>
              <a:rPr lang="zh-TW" altLang="en-US" sz="41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（三）截止入場時間之規範 </a:t>
            </a:r>
          </a:p>
          <a:p>
            <a:pPr marL="0" indent="0">
              <a:buNone/>
            </a:pPr>
            <a:r>
              <a:rPr lang="en-US" altLang="zh-TW" sz="41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1.</a:t>
            </a:r>
            <a:r>
              <a:rPr lang="zh-TW" altLang="en-US" sz="41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國文、英語（閱讀）、數學、社會、自然、寫作測驗：考試正式開始後，</a:t>
            </a:r>
            <a:r>
              <a:rPr lang="zh-TW" altLang="en-US" sz="4100" dirty="0">
                <a:solidFill>
                  <a:srgbClr val="FF000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考生遲到逾 </a:t>
            </a:r>
            <a:r>
              <a:rPr lang="en-US" altLang="zh-TW" sz="4100" dirty="0">
                <a:solidFill>
                  <a:srgbClr val="FF000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20 </a:t>
            </a:r>
            <a:r>
              <a:rPr lang="zh-TW" altLang="en-US" sz="4100" dirty="0">
                <a:solidFill>
                  <a:srgbClr val="FF000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分鐘不得入場</a:t>
            </a:r>
            <a:r>
              <a:rPr lang="zh-TW" altLang="en-US" sz="41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。 </a:t>
            </a:r>
          </a:p>
          <a:p>
            <a:pPr marL="0" indent="0">
              <a:buNone/>
            </a:pPr>
            <a:r>
              <a:rPr lang="en-US" altLang="zh-TW" sz="41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2.</a:t>
            </a:r>
            <a:r>
              <a:rPr lang="zh-TW" altLang="en-US" sz="41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英語（聽力）：</a:t>
            </a:r>
            <a:r>
              <a:rPr lang="zh-TW" altLang="en-US" sz="4100" dirty="0">
                <a:solidFill>
                  <a:srgbClr val="FF000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試題開始播放後，考生即不得入場</a:t>
            </a:r>
            <a:r>
              <a:rPr lang="zh-TW" altLang="en-US" sz="41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。 </a:t>
            </a:r>
          </a:p>
          <a:p>
            <a:pPr marL="0" indent="0">
              <a:buNone/>
            </a:pPr>
            <a:r>
              <a:rPr lang="en-US" altLang="zh-TW" sz="41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3.</a:t>
            </a:r>
            <a:r>
              <a:rPr lang="zh-TW" altLang="en-US" sz="41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考生若英語（閱讀）缺考，英語（聽力）仍可入場應試。 </a:t>
            </a:r>
            <a:endParaRPr lang="en-US" altLang="zh-TW" sz="4100" dirty="0">
              <a:latin typeface="華康新特圓體(P)" panose="020F0900000000000000" pitchFamily="34" charset="-120"/>
              <a:ea typeface="華康新特圓體(P)" panose="020F0900000000000000" pitchFamily="34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80055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B54771F-F36E-4238-9A6E-470EF8426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678" y="11575"/>
            <a:ext cx="11176322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（四）英語（聽力）試題播放說明 </a:t>
            </a:r>
          </a:p>
          <a:p>
            <a:pPr marL="0" indent="0">
              <a:buNone/>
            </a:pP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1.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英語（聽力）試題每題播放</a:t>
            </a:r>
            <a:r>
              <a:rPr lang="zh-TW" altLang="en-US" sz="3200" dirty="0">
                <a:solidFill>
                  <a:srgbClr val="FF000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兩次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，</a:t>
            </a:r>
            <a:r>
              <a:rPr lang="zh-TW" altLang="en-US" sz="3200" dirty="0">
                <a:solidFill>
                  <a:srgbClr val="0070C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播放過程中考生不得要求中止播放或重播。 </a:t>
            </a:r>
          </a:p>
          <a:p>
            <a:pPr marL="0" indent="0">
              <a:buNone/>
            </a:pP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2.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若遇播放設備故障，將由監試委員立即通知試務中心，待更換設備後重新播放試題，繼續進行考試。 </a:t>
            </a:r>
          </a:p>
          <a:p>
            <a:pPr marL="0" indent="0">
              <a:buNone/>
            </a:pP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3.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若遇兩次試題播音均受到短暫干擾，致使無法聽清楚或完整聆聽試題時，將由監試委員依據「試題播放紀錄表」於當天英語（聽力）考試結束後重播受干擾之試題，進行補救。 </a:t>
            </a:r>
          </a:p>
          <a:p>
            <a:pPr marL="0" indent="0">
              <a:buNone/>
            </a:pP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4.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考生若放棄英語（聽力）補救的權益，不得於考試後要求成績優待或補考。 </a:t>
            </a:r>
          </a:p>
          <a:p>
            <a:pPr marL="0" indent="0">
              <a:buNone/>
            </a:pP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5.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試題重播期間，視同英語（聽力）考試時間，考生不得提前離場。 </a:t>
            </a:r>
          </a:p>
        </p:txBody>
      </p:sp>
    </p:spTree>
    <p:extLst>
      <p:ext uri="{BB962C8B-B14F-4D97-AF65-F5344CB8AC3E}">
        <p14:creationId xmlns:p14="http://schemas.microsoft.com/office/powerpoint/2010/main" val="2473420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B54771F-F36E-4238-9A6E-470EF8426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866" y="760186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（五）</a:t>
            </a:r>
            <a:r>
              <a:rPr lang="zh-TW" altLang="en-US" sz="3200" dirty="0">
                <a:solidFill>
                  <a:srgbClr val="FF000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考試期間，考生不得有相互交談、左顧右盼、飲食、抽煙、嚼食口香糖、與試場外有手勢或訊息聯繫等行為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。 </a:t>
            </a:r>
          </a:p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（六）</a:t>
            </a:r>
            <a:r>
              <a:rPr lang="zh-TW" altLang="en-US" sz="3200" dirty="0">
                <a:solidFill>
                  <a:srgbClr val="0070C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考生若因病、因故（如廁等）須暫時離開座位，須經監試委員同意及陪同下，始准離座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。考生經治療或處理後，如該節考試尚未結束時，仍可繼續考試，但不得請求延長時間或補考。 </a:t>
            </a:r>
          </a:p>
        </p:txBody>
      </p:sp>
    </p:spTree>
    <p:extLst>
      <p:ext uri="{BB962C8B-B14F-4D97-AF65-F5344CB8AC3E}">
        <p14:creationId xmlns:p14="http://schemas.microsoft.com/office/powerpoint/2010/main" val="2186257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B54771F-F36E-4238-9A6E-470EF8426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416" y="377085"/>
            <a:ext cx="11002701" cy="4924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三、作答規則 </a:t>
            </a:r>
          </a:p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（一）</a:t>
            </a:r>
            <a:r>
              <a:rPr lang="zh-TW" altLang="en-US" sz="3200" dirty="0">
                <a:solidFill>
                  <a:srgbClr val="0070C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考試正式開始鐘聲響起，考生應於試題本封面□□處填入准考證末兩碼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，並可開始動筆作答。 </a:t>
            </a:r>
          </a:p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（二）</a:t>
            </a:r>
            <a:r>
              <a:rPr lang="zh-TW" altLang="en-US" sz="3200" dirty="0">
                <a:solidFill>
                  <a:srgbClr val="FF000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開始作答前，考生應檢查准考證、答案卡（卷）、桌角貼條之准考證號碼是否相符，以及答案卡（卷）之科別是否正確。若發現有誤入試場、誤用答案卡（卷）或答案卡（卷）科別錯誤等情事，應立即告知監試委員。 </a:t>
            </a:r>
          </a:p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（三）考生不得故意損壞試題本，且應保持答案卡（卷）之清潔與完整，不得於答案卡（卷）上故意挖補、汙損、折疊、作標記、顯示自己身分。 </a:t>
            </a:r>
          </a:p>
        </p:txBody>
      </p:sp>
    </p:spTree>
    <p:extLst>
      <p:ext uri="{BB962C8B-B14F-4D97-AF65-F5344CB8AC3E}">
        <p14:creationId xmlns:p14="http://schemas.microsoft.com/office/powerpoint/2010/main" val="3383518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B54771F-F36E-4238-9A6E-470EF8426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6542" y="735900"/>
            <a:ext cx="11002701" cy="4924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（四）未依作答規定畫記或書寫，致使無法正確判讀或無法清晰呈現作答結果，後果由考生自行負責，不得提出異議。 </a:t>
            </a:r>
          </a:p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（五）試題本及答案卡（卷）如有印刷不清、缺頁、漏印或汙損等情形，考生應立即舉手告知監試委員。 </a:t>
            </a:r>
          </a:p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（六）考試期間，考生不得抄錄試題或答案並攜出試場。 </a:t>
            </a:r>
          </a:p>
        </p:txBody>
      </p:sp>
    </p:spTree>
    <p:extLst>
      <p:ext uri="{BB962C8B-B14F-4D97-AF65-F5344CB8AC3E}">
        <p14:creationId xmlns:p14="http://schemas.microsoft.com/office/powerpoint/2010/main" val="2139829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B54771F-F36E-4238-9A6E-470EF8426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3314" y="439838"/>
            <a:ext cx="10817506" cy="48501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四、離場規則 </a:t>
            </a:r>
          </a:p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（一）提早離場時間之規範 </a:t>
            </a:r>
          </a:p>
          <a:p>
            <a:pPr marL="0" indent="0">
              <a:buNone/>
            </a:pP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1.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國文、英語（閱讀）、數學、社會、自然、寫作測驗：</a:t>
            </a:r>
            <a:r>
              <a:rPr lang="zh-TW" altLang="en-US" sz="3200" dirty="0">
                <a:solidFill>
                  <a:srgbClr val="FF000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考試正式開始後 </a:t>
            </a:r>
            <a:r>
              <a:rPr lang="en-US" altLang="zh-TW" sz="3200" dirty="0">
                <a:solidFill>
                  <a:srgbClr val="FF000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30 </a:t>
            </a:r>
            <a:r>
              <a:rPr lang="zh-TW" altLang="en-US" sz="3200" dirty="0">
                <a:solidFill>
                  <a:srgbClr val="FF000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分鐘內，不得提早離場。 </a:t>
            </a:r>
          </a:p>
          <a:p>
            <a:pPr marL="0" indent="0">
              <a:buNone/>
            </a:pP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2.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英語（聽力）： </a:t>
            </a:r>
          </a:p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（</a:t>
            </a: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1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）考試結束前，不得提早離場。 </a:t>
            </a:r>
          </a:p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（</a:t>
            </a: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2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）試題重播期間，視同英語（聽力）考試時間，不得提早離場。 </a:t>
            </a:r>
          </a:p>
        </p:txBody>
      </p:sp>
    </p:spTree>
    <p:extLst>
      <p:ext uri="{BB962C8B-B14F-4D97-AF65-F5344CB8AC3E}">
        <p14:creationId xmlns:p14="http://schemas.microsoft.com/office/powerpoint/2010/main" val="13874944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B54771F-F36E-4238-9A6E-470EF8426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291" y="439838"/>
            <a:ext cx="10817506" cy="48501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四、離場規則 </a:t>
            </a:r>
          </a:p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（二）提早離場之考生應將試題本及答案卡（卷）交予監試委員點收；經監試委員點收無誤後，考生應儘速安靜離開試場。 </a:t>
            </a:r>
          </a:p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（三）考試結束鐘聲響起，考生不論答畢與否應立即停止作答，靜候監試委員收取試題本及答案卡（卷）。 </a:t>
            </a:r>
          </a:p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（四）答案卡（卷）一經繳交或收取後，考生即不得再修改。 </a:t>
            </a:r>
          </a:p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（五）</a:t>
            </a:r>
            <a:r>
              <a:rPr lang="zh-TW" altLang="en-US" sz="3200" dirty="0">
                <a:solidFill>
                  <a:srgbClr val="FF000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考生不得將試題本或答案卡（卷）攜出試場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。 </a:t>
            </a:r>
          </a:p>
        </p:txBody>
      </p:sp>
    </p:spTree>
    <p:extLst>
      <p:ext uri="{BB962C8B-B14F-4D97-AF65-F5344CB8AC3E}">
        <p14:creationId xmlns:p14="http://schemas.microsoft.com/office/powerpoint/2010/main" val="5570584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B54771F-F36E-4238-9A6E-470EF8426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1647"/>
            <a:ext cx="10515600" cy="4850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五、其他 </a:t>
            </a:r>
          </a:p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（一）如遇警報、地震，考生應遵照監試委員指示，迅速疏散避難。 </a:t>
            </a:r>
          </a:p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（二）如因故停電導致照明設備無法使用時，考生應繼續作答；無論復電與否，均以受影響時間延長考試時間，但至多以 </a:t>
            </a: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20 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分鐘為限。 </a:t>
            </a:r>
          </a:p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（三）違反前列試場規則者，處理方式悉遵照「違規處理要點」辦理。 </a:t>
            </a:r>
          </a:p>
        </p:txBody>
      </p:sp>
    </p:spTree>
    <p:extLst>
      <p:ext uri="{BB962C8B-B14F-4D97-AF65-F5344CB8AC3E}">
        <p14:creationId xmlns:p14="http://schemas.microsoft.com/office/powerpoint/2010/main" val="4214394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6DA5F268-139C-4851-95F2-665D35875F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4318" y="1122362"/>
            <a:ext cx="10692882" cy="2908461"/>
          </a:xfrm>
        </p:spPr>
        <p:txBody>
          <a:bodyPr>
            <a:normAutofit/>
          </a:bodyPr>
          <a:lstStyle/>
          <a:p>
            <a:pPr algn="ctr"/>
            <a:r>
              <a:rPr lang="zh-TW" altLang="en-US" sz="80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違規處理方式一覽表</a:t>
            </a:r>
          </a:p>
        </p:txBody>
      </p:sp>
    </p:spTree>
    <p:extLst>
      <p:ext uri="{BB962C8B-B14F-4D97-AF65-F5344CB8AC3E}">
        <p14:creationId xmlns:p14="http://schemas.microsoft.com/office/powerpoint/2010/main" val="27852747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A4037153-B623-4346-B634-539A833B2E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114" y="1068362"/>
            <a:ext cx="11526407" cy="2901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233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DF117D9-DC3E-49CA-96C9-F7B923AEE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3216" y="429207"/>
            <a:ext cx="11028784" cy="48208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一、一般規則 </a:t>
            </a:r>
          </a:p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（一）考生不得有以下舞弊或意圖舞弊之行為 </a:t>
            </a:r>
          </a:p>
          <a:p>
            <a:pPr marL="0" indent="0">
              <a:buNone/>
            </a:pPr>
            <a:r>
              <a:rPr lang="en-US" altLang="zh-TW" sz="3200" dirty="0">
                <a:solidFill>
                  <a:srgbClr val="0070C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1.</a:t>
            </a:r>
            <a:r>
              <a:rPr lang="zh-TW" altLang="en-US" sz="3200" dirty="0">
                <a:solidFill>
                  <a:srgbClr val="0070C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由他人頂替代考或偽（變）造證件應試。 </a:t>
            </a:r>
          </a:p>
          <a:p>
            <a:pPr marL="0" indent="0">
              <a:buNone/>
            </a:pPr>
            <a:r>
              <a:rPr lang="en-US" altLang="zh-TW" sz="3200" dirty="0">
                <a:solidFill>
                  <a:srgbClr val="0070C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2.</a:t>
            </a:r>
            <a:r>
              <a:rPr lang="zh-TW" altLang="en-US" sz="3200" dirty="0">
                <a:solidFill>
                  <a:srgbClr val="0070C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脅迫其他考生或試務人員協助舞弊。 </a:t>
            </a:r>
          </a:p>
          <a:p>
            <a:pPr marL="0" indent="0">
              <a:buNone/>
            </a:pPr>
            <a:r>
              <a:rPr lang="en-US" altLang="zh-TW" sz="3200" dirty="0">
                <a:solidFill>
                  <a:srgbClr val="0070C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3.</a:t>
            </a:r>
            <a:r>
              <a:rPr lang="zh-TW" altLang="en-US" sz="3200" dirty="0">
                <a:solidFill>
                  <a:srgbClr val="0070C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集體舞弊行為。 </a:t>
            </a:r>
          </a:p>
          <a:p>
            <a:pPr marL="0" indent="0">
              <a:buNone/>
            </a:pPr>
            <a:r>
              <a:rPr lang="en-US" altLang="zh-TW" sz="3200" dirty="0">
                <a:solidFill>
                  <a:srgbClr val="0070C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4.</a:t>
            </a:r>
            <a:r>
              <a:rPr lang="zh-TW" altLang="en-US" sz="3200" dirty="0">
                <a:solidFill>
                  <a:srgbClr val="0070C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電子舞弊情事。 </a:t>
            </a:r>
          </a:p>
          <a:p>
            <a:pPr marL="0" indent="0">
              <a:buNone/>
            </a:pPr>
            <a:r>
              <a:rPr lang="en-US" altLang="zh-TW" sz="3200" dirty="0">
                <a:solidFill>
                  <a:srgbClr val="0070C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5.</a:t>
            </a:r>
            <a:r>
              <a:rPr lang="zh-TW" altLang="en-US" sz="3200" dirty="0">
                <a:solidFill>
                  <a:srgbClr val="0070C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交換座位應試。 </a:t>
            </a:r>
          </a:p>
          <a:p>
            <a:pPr marL="0" indent="0">
              <a:buNone/>
            </a:pPr>
            <a:r>
              <a:rPr lang="en-US" altLang="zh-TW" sz="3200" dirty="0">
                <a:solidFill>
                  <a:srgbClr val="0070C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6.</a:t>
            </a:r>
            <a:r>
              <a:rPr lang="zh-TW" altLang="en-US" sz="3200" dirty="0">
                <a:solidFill>
                  <a:srgbClr val="0070C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交換答案卡（卷）、試題本作答。 </a:t>
            </a:r>
          </a:p>
          <a:p>
            <a:pPr marL="0" indent="0">
              <a:buNone/>
            </a:pPr>
            <a:r>
              <a:rPr lang="en-US" altLang="zh-TW" sz="3200" dirty="0">
                <a:solidFill>
                  <a:srgbClr val="0070C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7.</a:t>
            </a:r>
            <a:r>
              <a:rPr lang="zh-TW" altLang="en-US" sz="3200" dirty="0">
                <a:solidFill>
                  <a:srgbClr val="0070C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於試場內取得或提供他人答案作弊事實明確，或相互作弊事實明確</a:t>
            </a:r>
            <a:r>
              <a:rPr lang="zh-TW" altLang="en-US" sz="2800" dirty="0">
                <a:solidFill>
                  <a:srgbClr val="0070C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5638686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14CF0BA6-7761-4682-90CE-7A74A8013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758" y="324090"/>
            <a:ext cx="11379246" cy="6207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0771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AE4D5306-6DCF-4492-B388-94C72C49A8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203" y="428263"/>
            <a:ext cx="11433240" cy="5845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8596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E86336D1-60CD-43DA-9A36-387EAD5848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950" y="272142"/>
            <a:ext cx="10928874" cy="6313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112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758603A0-7A29-4457-82FB-A4EA4FD32C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367" y="532435"/>
            <a:ext cx="11320041" cy="4930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306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CBAD7FE-FAA6-4AE9-B018-929D7E4F0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7664" y="991241"/>
            <a:ext cx="10206135" cy="5773551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（二）應試證件之規範 </a:t>
            </a:r>
          </a:p>
          <a:p>
            <a:pPr marL="0" indent="0">
              <a:buNone/>
            </a:pP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1.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考生須攜帶</a:t>
            </a:r>
            <a:r>
              <a:rPr lang="zh-TW" altLang="en-US" sz="3200" dirty="0">
                <a:solidFill>
                  <a:srgbClr val="FF000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准考證應試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。 </a:t>
            </a:r>
          </a:p>
          <a:p>
            <a:pPr marL="0" indent="0">
              <a:buNone/>
            </a:pP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2.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若發現准考證毀損或遺失，應於考試當日攜帶考生本人身分證件及與報名時同式 </a:t>
            </a: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2 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吋相片 </a:t>
            </a: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1 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張，至考場試務中心申請補發。 </a:t>
            </a:r>
            <a:endParaRPr lang="en-US" altLang="zh-TW" sz="3200" dirty="0">
              <a:latin typeface="華康新特圓體(P)" panose="020F0900000000000000" pitchFamily="34" charset="-120"/>
              <a:ea typeface="華康新特圓體(P)" panose="020F0900000000000000" pitchFamily="34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3577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B54771F-F36E-4238-9A6E-470EF8426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779" y="911957"/>
            <a:ext cx="10545147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（三）應試文具之規範 </a:t>
            </a:r>
          </a:p>
          <a:p>
            <a:pPr marL="0" indent="0">
              <a:buNone/>
            </a:pP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1.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考生應自備文具，</a:t>
            </a:r>
            <a:r>
              <a:rPr lang="zh-TW" altLang="en-US" sz="3200" dirty="0">
                <a:solidFill>
                  <a:srgbClr val="FF000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不得在試場內向他人借用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。 </a:t>
            </a:r>
          </a:p>
          <a:p>
            <a:pPr marL="0" indent="0">
              <a:buNone/>
            </a:pP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2.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考生可攜帶之應試文具包含：</a:t>
            </a:r>
            <a:r>
              <a:rPr lang="zh-TW" altLang="en-US" sz="3200" dirty="0">
                <a:solidFill>
                  <a:srgbClr val="FF000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黑色 </a:t>
            </a:r>
            <a:r>
              <a:rPr lang="en-US" altLang="zh-TW" sz="3200" dirty="0" err="1">
                <a:solidFill>
                  <a:srgbClr val="FF000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2B</a:t>
            </a:r>
            <a:r>
              <a:rPr lang="en-US" altLang="zh-TW" sz="3200" dirty="0">
                <a:solidFill>
                  <a:srgbClr val="FF000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 </a:t>
            </a:r>
            <a:r>
              <a:rPr lang="zh-TW" altLang="en-US" sz="3200" dirty="0">
                <a:solidFill>
                  <a:srgbClr val="FF000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鉛筆、橡皮擦、黑色墨水的筆、修正液、修正帶、三角板、直尺、圓規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。 </a:t>
            </a:r>
          </a:p>
          <a:p>
            <a:pPr marL="0" indent="0">
              <a:buNone/>
            </a:pP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3.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考生應試數學科</a:t>
            </a:r>
            <a:r>
              <a:rPr lang="zh-TW" altLang="en-US" sz="3200" dirty="0">
                <a:solidFill>
                  <a:srgbClr val="FF000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不得攜帶量角器或附量角器功能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之文具。 </a:t>
            </a:r>
          </a:p>
          <a:p>
            <a:pPr marL="0" indent="0">
              <a:buNone/>
            </a:pP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4.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考生可使用透明墊板，但不得有圖形或文字印刷於其上（廠牌標誌除外）。</a:t>
            </a:r>
          </a:p>
        </p:txBody>
      </p:sp>
    </p:spTree>
    <p:extLst>
      <p:ext uri="{BB962C8B-B14F-4D97-AF65-F5344CB8AC3E}">
        <p14:creationId xmlns:p14="http://schemas.microsoft.com/office/powerpoint/2010/main" val="3065559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35D6E1E6-85D2-4823-B673-AEF29CF20E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6715" y="865608"/>
            <a:ext cx="8649043" cy="5266251"/>
          </a:xfrm>
        </p:spPr>
      </p:pic>
    </p:spTree>
    <p:extLst>
      <p:ext uri="{BB962C8B-B14F-4D97-AF65-F5344CB8AC3E}">
        <p14:creationId xmlns:p14="http://schemas.microsoft.com/office/powerpoint/2010/main" val="1061679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B54771F-F36E-4238-9A6E-470EF8426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0794" y="669360"/>
            <a:ext cx="10993017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（四）非應試用品之規範 </a:t>
            </a:r>
          </a:p>
          <a:p>
            <a:pPr marL="0" indent="0">
              <a:buNone/>
            </a:pP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1.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考生不得攜帶非應試用品進入試場。 </a:t>
            </a:r>
          </a:p>
          <a:p>
            <a:pPr marL="0" indent="0">
              <a:buNone/>
            </a:pP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2.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非應試用品舉例如下： </a:t>
            </a:r>
          </a:p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（</a:t>
            </a: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1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）妨害考試公平之用品：如</a:t>
            </a:r>
            <a:r>
              <a:rPr lang="zh-TW" altLang="en-US" sz="3200" dirty="0">
                <a:solidFill>
                  <a:srgbClr val="FF000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教科書、參考書、補習班文宣品、計算紙等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。 </a:t>
            </a:r>
          </a:p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（</a:t>
            </a: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2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）</a:t>
            </a:r>
            <a:r>
              <a:rPr lang="zh-TW" altLang="en-US" sz="3200" dirty="0">
                <a:solidFill>
                  <a:srgbClr val="FF000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具有傳輸、通訊、錄影、照相、計算功能或發出聲響之用品：如行動電話、穿戴式裝置（</a:t>
            </a:r>
            <a:r>
              <a:rPr lang="zh-TW" altLang="en-US" sz="3200" dirty="0">
                <a:solidFill>
                  <a:srgbClr val="0070C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如：智慧型手錶、智慧型手環等</a:t>
            </a:r>
            <a:r>
              <a:rPr lang="zh-TW" altLang="en-US" sz="3200" dirty="0">
                <a:solidFill>
                  <a:srgbClr val="FF000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）、計算機、電子辭典、多媒體播放器材（</a:t>
            </a:r>
            <a:r>
              <a:rPr lang="zh-TW" altLang="en-US" sz="3200" dirty="0">
                <a:solidFill>
                  <a:srgbClr val="0070C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如：</a:t>
            </a:r>
            <a:r>
              <a:rPr lang="en-US" altLang="zh-TW" sz="3200" dirty="0">
                <a:solidFill>
                  <a:srgbClr val="0070C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MP3</a:t>
            </a:r>
            <a:r>
              <a:rPr lang="zh-TW" altLang="en-US" sz="3200" dirty="0">
                <a:solidFill>
                  <a:srgbClr val="0070C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、</a:t>
            </a:r>
            <a:r>
              <a:rPr lang="en-US" altLang="zh-TW" sz="3200" dirty="0" err="1">
                <a:solidFill>
                  <a:srgbClr val="0070C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MP4</a:t>
            </a:r>
            <a:r>
              <a:rPr lang="en-US" altLang="zh-TW" sz="3200" dirty="0">
                <a:solidFill>
                  <a:srgbClr val="0070C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 </a:t>
            </a:r>
            <a:r>
              <a:rPr lang="zh-TW" altLang="en-US" sz="3200" dirty="0">
                <a:solidFill>
                  <a:srgbClr val="0070C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等</a:t>
            </a:r>
            <a:r>
              <a:rPr lang="zh-TW" altLang="en-US" sz="3200" dirty="0">
                <a:solidFill>
                  <a:srgbClr val="FF000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）、時鐘、鬧鐘、電子鐘、呼叫器、收音機等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716482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B54771F-F36E-4238-9A6E-470EF8426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441" y="669360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（五）隨身用品之規範 </a:t>
            </a:r>
          </a:p>
          <a:p>
            <a:pPr marL="0" indent="0">
              <a:buNone/>
            </a:pP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1.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考生僅能攜帶</a:t>
            </a:r>
            <a:r>
              <a:rPr lang="zh-TW" altLang="en-US" sz="3200" dirty="0">
                <a:solidFill>
                  <a:srgbClr val="FF000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手錶為計時工具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，惟</a:t>
            </a:r>
            <a:r>
              <a:rPr lang="zh-TW" altLang="en-US" sz="3200" dirty="0">
                <a:solidFill>
                  <a:srgbClr val="FF000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電子錶應解除響鈴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功能。 </a:t>
            </a:r>
          </a:p>
          <a:p>
            <a:pPr marL="0" indent="0">
              <a:buNone/>
            </a:pP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2.</a:t>
            </a:r>
            <a:r>
              <a:rPr lang="zh-TW" altLang="en-US" sz="3200" dirty="0">
                <a:solidFill>
                  <a:srgbClr val="FF000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考生若需使用帽子、口罩、耳塞等用品，應以不影響辨識面貌為原則，並配合監試委員檢查。 </a:t>
            </a:r>
          </a:p>
          <a:p>
            <a:pPr marL="0" indent="0">
              <a:buNone/>
            </a:pP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3.</a:t>
            </a:r>
            <a:r>
              <a:rPr lang="zh-TW" altLang="en-US" sz="3200" dirty="0">
                <a:solidFill>
                  <a:srgbClr val="FF000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考生若因生病等特殊原因，迫切需要在考試時飲水或服用藥物，須於考前持相關證明經監試委員同意後，在監試委員協助下飲用或服用。 </a:t>
            </a:r>
          </a:p>
          <a:p>
            <a:pPr marL="0" indent="0">
              <a:buNone/>
            </a:pP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4.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考生若需使用醫療器材或輔具，須於考前持相關證明文件向考區試務會提出申請，經核准後始得使用。 </a:t>
            </a:r>
          </a:p>
        </p:txBody>
      </p:sp>
    </p:spTree>
    <p:extLst>
      <p:ext uri="{BB962C8B-B14F-4D97-AF65-F5344CB8AC3E}">
        <p14:creationId xmlns:p14="http://schemas.microsoft.com/office/powerpoint/2010/main" val="780432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B54771F-F36E-4238-9A6E-470EF8426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433" y="725344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（六）冷氣試場開放原則 </a:t>
            </a:r>
          </a:p>
          <a:p>
            <a:pPr marL="0" indent="0">
              <a:buNone/>
            </a:pP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1.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國中教育會考</a:t>
            </a:r>
            <a:r>
              <a:rPr lang="zh-TW" altLang="en-US" sz="3200" dirty="0">
                <a:solidFill>
                  <a:srgbClr val="FF000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全面使用冷氣試場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。 </a:t>
            </a:r>
          </a:p>
          <a:p>
            <a:pPr marL="0" indent="0">
              <a:buNone/>
            </a:pP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2.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考生若需申請於非冷氣試場應試，應於報名時提出申請，且申請後不得以任何理由要求變更試場。 </a:t>
            </a:r>
          </a:p>
          <a:p>
            <a:pPr marL="0" indent="0">
              <a:buNone/>
            </a:pP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3.</a:t>
            </a:r>
            <a:r>
              <a:rPr lang="zh-TW" altLang="en-US" sz="3200" dirty="0">
                <a:solidFill>
                  <a:srgbClr val="0070C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冷氣開放係屬服務措施，若考試進行當中臨時發生跳電、冷氣故障，將開啟門窗及風扇，繼續考試，考生不得要求更換試場；且無論能否修復，考生均不得要求加分或延長考試時間等。 </a:t>
            </a:r>
          </a:p>
        </p:txBody>
      </p:sp>
    </p:spTree>
    <p:extLst>
      <p:ext uri="{BB962C8B-B14F-4D97-AF65-F5344CB8AC3E}">
        <p14:creationId xmlns:p14="http://schemas.microsoft.com/office/powerpoint/2010/main" val="4099694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B54771F-F36E-4238-9A6E-470EF8426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9594" y="193025"/>
            <a:ext cx="10961225" cy="45988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二、入場及考試期間規則 </a:t>
            </a:r>
          </a:p>
          <a:p>
            <a:pPr marL="0" indent="0">
              <a:buNone/>
            </a:pP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（一）入場之規範 </a:t>
            </a:r>
          </a:p>
          <a:p>
            <a:pPr marL="0" indent="0">
              <a:buNone/>
            </a:pP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1.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考生</a:t>
            </a:r>
            <a:r>
              <a:rPr lang="zh-TW" altLang="en-US" sz="3200" dirty="0">
                <a:solidFill>
                  <a:srgbClr val="FF000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必須攜帶准考證準時入場，並對號入座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。 </a:t>
            </a:r>
          </a:p>
          <a:p>
            <a:pPr marL="0" indent="0">
              <a:buNone/>
            </a:pP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2.</a:t>
            </a:r>
            <a:r>
              <a:rPr lang="zh-TW" altLang="en-US" sz="3200" dirty="0">
                <a:solidFill>
                  <a:srgbClr val="0070C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考生若不慎將非應試用品攜入試場，應於考試開始前放置於試場前後方，且電子產品須先關機或拔除電池，不得於考試期間發出聲響或影響試場秩序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。 </a:t>
            </a:r>
          </a:p>
          <a:p>
            <a:pPr marL="0" indent="0">
              <a:buNone/>
            </a:pP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3.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入場坐定後，</a:t>
            </a:r>
            <a:r>
              <a:rPr lang="zh-TW" altLang="en-US" sz="3200" dirty="0">
                <a:solidFill>
                  <a:srgbClr val="FF0000"/>
                </a:solidFill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考生應將准考證置於桌面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，以配合監試委員查驗。 </a:t>
            </a:r>
          </a:p>
          <a:p>
            <a:pPr marL="0" indent="0">
              <a:buNone/>
            </a:pPr>
            <a:r>
              <a:rPr lang="en-US" altLang="zh-TW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4.</a:t>
            </a:r>
            <a:r>
              <a:rPr lang="zh-TW" altLang="en-US" sz="3200" dirty="0">
                <a:latin typeface="華康新特圓體(P)" panose="020F0900000000000000" pitchFamily="34" charset="-120"/>
                <a:ea typeface="華康新特圓體(P)" panose="020F0900000000000000" pitchFamily="34" charset="-120"/>
              </a:rPr>
              <a:t>於入場後發現准考證未帶或遺失，考生應立即告知監試委員；經監試委員查核為考生本人無誤者，先准予應試，但考生應於當節考試結束後至考場試務中心申請補發。 </a:t>
            </a:r>
          </a:p>
        </p:txBody>
      </p:sp>
    </p:spTree>
    <p:extLst>
      <p:ext uri="{BB962C8B-B14F-4D97-AF65-F5344CB8AC3E}">
        <p14:creationId xmlns:p14="http://schemas.microsoft.com/office/powerpoint/2010/main" val="887037260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127</TotalTime>
  <Words>1647</Words>
  <Application>Microsoft Office PowerPoint</Application>
  <PresentationFormat>寬螢幕</PresentationFormat>
  <Paragraphs>76</Paragraphs>
  <Slides>23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8" baseType="lpstr">
      <vt:lpstr>華康新特圓體(P)</vt:lpstr>
      <vt:lpstr>Arial</vt:lpstr>
      <vt:lpstr>Century Gothic</vt:lpstr>
      <vt:lpstr>Wingdings 3</vt:lpstr>
      <vt:lpstr>絲縷</vt:lpstr>
      <vt:lpstr>國中教育會考試場規則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違規處理方式一覽表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11</cp:revision>
  <dcterms:created xsi:type="dcterms:W3CDTF">2023-05-09T05:37:44Z</dcterms:created>
  <dcterms:modified xsi:type="dcterms:W3CDTF">2023-05-18T07:24:40Z</dcterms:modified>
</cp:coreProperties>
</file>